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al Unicode Bold" charset="1" panose="020B0704020202020204"/>
      <p:regular r:id="rId14"/>
    </p:embeddedFont>
    <p:embeddedFont>
      <p:font typeface="Arial Unicode" charset="1" panose="020B06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Relationship Id="rId6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748651" y="3234884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2272" y="-5807257"/>
            <a:ext cx="12625598" cy="12625598"/>
          </a:xfrm>
          <a:custGeom>
            <a:avLst/>
            <a:gdLst/>
            <a:ahLst/>
            <a:cxnLst/>
            <a:rect r="r" b="b" t="t" l="l"/>
            <a:pathLst>
              <a:path h="12625598" w="12625598">
                <a:moveTo>
                  <a:pt x="0" y="0"/>
                </a:moveTo>
                <a:lnTo>
                  <a:pt x="12625598" y="0"/>
                </a:lnTo>
                <a:lnTo>
                  <a:pt x="12625598" y="12625598"/>
                </a:lnTo>
                <a:lnTo>
                  <a:pt x="0" y="126255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762861" y="7255463"/>
            <a:ext cx="4584441" cy="4584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7AFFE6">
                      <a:alpha val="100000"/>
                    </a:srgbClr>
                  </a:gs>
                  <a:gs pos="33333">
                    <a:srgbClr val="3A8B7E">
                      <a:alpha val="100000"/>
                    </a:srgbClr>
                  </a:gs>
                  <a:gs pos="66667">
                    <a:srgbClr val="131416">
                      <a:alpha val="100000"/>
                    </a:srgbClr>
                  </a:gs>
                  <a:gs pos="100000">
                    <a:srgbClr val="131416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2276502">
            <a:off x="15172850" y="-1786679"/>
            <a:ext cx="4584441" cy="4584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37942" y="2690601"/>
            <a:ext cx="9813429" cy="182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214"/>
              </a:lnSpc>
            </a:pPr>
            <a:r>
              <a:rPr lang="en-US" sz="15016" spc="-94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A.U.R.O.R.A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37942" y="4612036"/>
            <a:ext cx="15327129" cy="531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nalysis of </a:t>
            </a: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U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pstream </a:t>
            </a: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isks using </a:t>
            </a: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bserved </a:t>
            </a: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egional </a:t>
            </a:r>
            <a:r>
              <a:rPr lang="en-US" sz="4405" spc="-27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</a:t>
            </a:r>
            <a:r>
              <a:rPr lang="en-US" sz="4405" spc="-277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nomalies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5106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847965" y="2351919"/>
            <a:ext cx="7255679" cy="266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Problem Statement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63595" y="5459563"/>
            <a:ext cx="10252435" cy="3735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Data analysts often need to study revenue changes in relation to macro-level societal factors (e.g., economic conditions, weather, news events).</a:t>
            </a:r>
          </a:p>
          <a:p>
            <a:pPr algn="just">
              <a:lnSpc>
                <a:spcPts val="2303"/>
              </a:lnSpc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 </a:t>
            </a:r>
          </a:p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</a:t>
            </a: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ut relevant data are scattered across multiple external sources with differing formats and time resolutions.</a:t>
            </a:r>
          </a:p>
          <a:p>
            <a:pPr algn="just">
              <a:lnSpc>
                <a:spcPts val="2303"/>
              </a:lnSpc>
            </a:pPr>
          </a:p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Analysts must manually retrieve, clean, and align these heterogeneous datasets, a process that is time-consuming, error-prone, difficult to reproduce, and frequently repeated across projects.</a:t>
            </a:r>
          </a:p>
          <a:p>
            <a:pPr algn="just">
              <a:lnSpc>
                <a:spcPts val="2303"/>
              </a:lnSpc>
            </a:pPr>
          </a:p>
          <a:p>
            <a:pPr algn="just" marL="497252" indent="-248626" lvl="1">
              <a:lnSpc>
                <a:spcPts val="2303"/>
              </a:lnSpc>
              <a:buFont typeface="Arial"/>
              <a:buChar char="•"/>
            </a:pPr>
            <a:r>
              <a:rPr lang="en-US" sz="23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Differences in data frequency (daily, weekly, monthly, quarterly) further complicate analysis.</a:t>
            </a:r>
          </a:p>
          <a:p>
            <a:pPr algn="just">
              <a:lnSpc>
                <a:spcPts val="2303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40844" y="-91004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4218604" y="-1214872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0" y="7605287"/>
                </a:lnTo>
                <a:lnTo>
                  <a:pt x="9274740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18604" y="639041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0" y="0"/>
                </a:lnTo>
                <a:lnTo>
                  <a:pt x="9274740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25523" y="1009686"/>
            <a:ext cx="8733761" cy="2732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91"/>
              </a:lnSpc>
            </a:pPr>
            <a:r>
              <a:rPr lang="en-US" sz="11694" spc="-736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Proposed Solution</a:t>
            </a:r>
          </a:p>
        </p:txBody>
      </p:sp>
      <p:sp>
        <p:nvSpPr>
          <p:cNvPr name="Freeform 7" id="7"/>
          <p:cNvSpPr/>
          <p:nvPr/>
        </p:nvSpPr>
        <p:spPr>
          <a:xfrm flipH="false" flipV="true" rot="0">
            <a:off x="14259284" y="3359560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1" y="7605287"/>
                </a:lnTo>
                <a:lnTo>
                  <a:pt x="9274741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726009" y="4625809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1" y="0"/>
                </a:lnTo>
                <a:lnTo>
                  <a:pt x="9274741" y="7605287"/>
                </a:lnTo>
                <a:lnTo>
                  <a:pt x="0" y="7605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33896" y="3991538"/>
            <a:ext cx="10185400" cy="545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3926" indent="-311963" lvl="1">
              <a:lnSpc>
                <a:spcPts val="2889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We propose a ready-to-use R package that automates the integration of macro-level contextual data with user-provided revenue datasets through a single high-level function call.</a:t>
            </a:r>
          </a:p>
          <a:p>
            <a:pPr algn="l">
              <a:lnSpc>
                <a:spcPts val="2889"/>
              </a:lnSpc>
            </a:pPr>
          </a:p>
          <a:p>
            <a:pPr algn="l" marL="623926" indent="-311963" lvl="1">
              <a:lnSpc>
                <a:spcPts val="2889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package retrieves data from multiple external APIs, standardizes all sources to a common daily time scale.</a:t>
            </a:r>
          </a:p>
          <a:p>
            <a:pPr algn="l">
              <a:lnSpc>
                <a:spcPts val="2889"/>
              </a:lnSpc>
            </a:pPr>
          </a:p>
          <a:p>
            <a:pPr algn="l" marL="623926" indent="-311963" lvl="1">
              <a:lnSpc>
                <a:spcPts val="2889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resulting augmented dataset enables efficient visualization, correlation, and trend analysis of revenue alongside macro-level factors</a:t>
            </a:r>
          </a:p>
          <a:p>
            <a:pPr algn="l">
              <a:lnSpc>
                <a:spcPts val="2889"/>
              </a:lnSpc>
            </a:pPr>
          </a:p>
          <a:p>
            <a:pPr algn="l" marL="623926" indent="-311963" lvl="1">
              <a:lnSpc>
                <a:spcPts val="2889"/>
              </a:lnSpc>
              <a:buFont typeface="Arial"/>
              <a:buChar char="•"/>
            </a:pPr>
            <a:r>
              <a:rPr lang="en-US" sz="2889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This reduces manual effort while improving reproducibility and analytical efficiency.</a:t>
            </a:r>
          </a:p>
          <a:p>
            <a:pPr algn="l">
              <a:lnSpc>
                <a:spcPts val="2889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726009" y="-2176245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0"/>
                </a:moveTo>
                <a:lnTo>
                  <a:pt x="9274741" y="0"/>
                </a:lnTo>
                <a:lnTo>
                  <a:pt x="9274741" y="7605288"/>
                </a:lnTo>
                <a:lnTo>
                  <a:pt x="0" y="7605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0">
            <a:off x="13230512" y="-2979478"/>
            <a:ext cx="9274740" cy="7605287"/>
          </a:xfrm>
          <a:custGeom>
            <a:avLst/>
            <a:gdLst/>
            <a:ahLst/>
            <a:cxnLst/>
            <a:rect r="r" b="b" t="t" l="l"/>
            <a:pathLst>
              <a:path h="7605287" w="9274740">
                <a:moveTo>
                  <a:pt x="0" y="7605287"/>
                </a:moveTo>
                <a:lnTo>
                  <a:pt x="9274741" y="7605287"/>
                </a:lnTo>
                <a:lnTo>
                  <a:pt x="9274741" y="0"/>
                </a:lnTo>
                <a:lnTo>
                  <a:pt x="0" y="0"/>
                </a:lnTo>
                <a:lnTo>
                  <a:pt x="0" y="76052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822791">
            <a:off x="12736869" y="3431821"/>
            <a:ext cx="16756192" cy="16756192"/>
          </a:xfrm>
          <a:custGeom>
            <a:avLst/>
            <a:gdLst/>
            <a:ahLst/>
            <a:cxnLst/>
            <a:rect r="r" b="b" t="t" l="l"/>
            <a:pathLst>
              <a:path h="16756192" w="16756192">
                <a:moveTo>
                  <a:pt x="0" y="0"/>
                </a:moveTo>
                <a:lnTo>
                  <a:pt x="16756191" y="0"/>
                </a:lnTo>
                <a:lnTo>
                  <a:pt x="16756191" y="16756192"/>
                </a:lnTo>
                <a:lnTo>
                  <a:pt x="0" y="167561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06675" y="3904469"/>
            <a:ext cx="3484666" cy="4563991"/>
            <a:chOff x="0" y="0"/>
            <a:chExt cx="890986" cy="116695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358141" y="3904469"/>
            <a:ext cx="3484666" cy="4563991"/>
            <a:chOff x="0" y="0"/>
            <a:chExt cx="890986" cy="116695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33333">
                  <a:srgbClr val="284247">
                    <a:alpha val="100000"/>
                  </a:srgbClr>
                </a:gs>
                <a:gs pos="66667">
                  <a:srgbClr val="19616D">
                    <a:alpha val="100000"/>
                  </a:srgbClr>
                </a:gs>
                <a:gs pos="100000">
                  <a:srgbClr val="3CC2D8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97623" y="3904469"/>
            <a:ext cx="3484666" cy="4563991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131416">
                    <a:alpha val="100000"/>
                  </a:srgbClr>
                </a:gs>
                <a:gs pos="100000">
                  <a:srgbClr val="656366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8214218" y="5019030"/>
            <a:ext cx="1772512" cy="1772512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098947" y="5652297"/>
            <a:ext cx="882017" cy="882017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3258" y="-75"/>
              <a:ext cx="14906544" cy="14840178"/>
            </a:xfrm>
            <a:custGeom>
              <a:avLst/>
              <a:gdLst/>
              <a:ahLst/>
              <a:cxnLst/>
              <a:rect r="r" b="b" t="t" l="l"/>
              <a:pathLst>
                <a:path h="14840178" w="14906544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8022" y="200309"/>
              <a:ext cx="14503985" cy="14439411"/>
            </a:xfrm>
            <a:custGeom>
              <a:avLst/>
              <a:gdLst/>
              <a:ahLst/>
              <a:cxnLst/>
              <a:rect r="r" b="b" t="t" l="l"/>
              <a:pathLst>
                <a:path h="14439411" w="14503985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531276" y="561946"/>
              <a:ext cx="13777477" cy="13716137"/>
            </a:xfrm>
            <a:custGeom>
              <a:avLst/>
              <a:gdLst/>
              <a:ahLst/>
              <a:cxnLst/>
              <a:rect r="r" b="b" t="t" l="l"/>
              <a:pathLst>
                <a:path h="13716137" w="1377747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3969762" y="5514059"/>
            <a:ext cx="1158493" cy="1158493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85470" y="585470"/>
              <a:ext cx="5179060" cy="5179060"/>
            </a:xfrm>
            <a:custGeom>
              <a:avLst/>
              <a:gdLst/>
              <a:ahLst/>
              <a:cxnLst/>
              <a:rect r="r" b="b" t="t" l="l"/>
              <a:pathLst>
                <a:path h="5179060" w="5179060">
                  <a:moveTo>
                    <a:pt x="2589530" y="0"/>
                  </a:moveTo>
                  <a:lnTo>
                    <a:pt x="2589530" y="0"/>
                  </a:lnTo>
                  <a:cubicBezTo>
                    <a:pt x="3276316" y="0"/>
                    <a:pt x="3934973" y="272825"/>
                    <a:pt x="4420604" y="758456"/>
                  </a:cubicBezTo>
                  <a:cubicBezTo>
                    <a:pt x="4906235" y="1244087"/>
                    <a:pt x="5179060" y="1902744"/>
                    <a:pt x="5179060" y="2589530"/>
                  </a:cubicBezTo>
                  <a:lnTo>
                    <a:pt x="5179060" y="2589530"/>
                  </a:lnTo>
                  <a:cubicBezTo>
                    <a:pt x="5179060" y="3276316"/>
                    <a:pt x="4906235" y="3934973"/>
                    <a:pt x="4420604" y="4420604"/>
                  </a:cubicBezTo>
                  <a:cubicBezTo>
                    <a:pt x="3934973" y="4906235"/>
                    <a:pt x="3276316" y="5179060"/>
                    <a:pt x="2589530" y="5179060"/>
                  </a:cubicBezTo>
                  <a:lnTo>
                    <a:pt x="2589530" y="5179060"/>
                  </a:lnTo>
                  <a:cubicBezTo>
                    <a:pt x="1902744" y="5179060"/>
                    <a:pt x="1244087" y="4906235"/>
                    <a:pt x="758456" y="4420604"/>
                  </a:cubicBezTo>
                  <a:cubicBezTo>
                    <a:pt x="272825" y="3934973"/>
                    <a:pt x="0" y="3276316"/>
                    <a:pt x="0" y="2589530"/>
                  </a:cubicBezTo>
                  <a:lnTo>
                    <a:pt x="0" y="2589530"/>
                  </a:lnTo>
                  <a:cubicBezTo>
                    <a:pt x="0" y="1902744"/>
                    <a:pt x="272825" y="1244087"/>
                    <a:pt x="758456" y="758456"/>
                  </a:cubicBezTo>
                  <a:cubicBezTo>
                    <a:pt x="1244087" y="272825"/>
                    <a:pt x="1902744" y="0"/>
                    <a:pt x="2589530" y="0"/>
                  </a:cubicBezTo>
                  <a:close/>
                </a:path>
              </a:pathLst>
            </a:custGeom>
            <a:blipFill>
              <a:blip r:embed="rId6"/>
              <a:stretch>
                <a:fillRect l="-6526" t="-25487" r="-22171" b="-1659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7632985" y="1897765"/>
            <a:ext cx="2675348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APIs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228043" y="756287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FRED API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779509" y="756287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GDELT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18991" y="7562875"/>
            <a:ext cx="2641930" cy="36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b="true" sz="2999" spc="-1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Open Meteo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3CC2D8">
                <a:alpha val="100000"/>
              </a:srgbClr>
            </a:gs>
            <a:gs pos="33333">
              <a:srgbClr val="22626D">
                <a:alpha val="100000"/>
              </a:srgbClr>
            </a:gs>
            <a:gs pos="66667">
              <a:srgbClr val="131416">
                <a:alpha val="100000"/>
              </a:srgbClr>
            </a:gs>
            <a:gs pos="100000">
              <a:srgbClr val="131416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30323" y="-857238"/>
            <a:ext cx="12557403" cy="125574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C2D8">
                    <a:alpha val="100000"/>
                  </a:srgbClr>
                </a:gs>
                <a:gs pos="33333">
                  <a:srgbClr val="22626D">
                    <a:alpha val="100000"/>
                  </a:srgbClr>
                </a:gs>
                <a:gs pos="66667">
                  <a:srgbClr val="131416">
                    <a:alpha val="100000"/>
                  </a:srgbClr>
                </a:gs>
                <a:gs pos="100000">
                  <a:srgbClr val="131416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7156077">
            <a:off x="7622519" y="4049228"/>
            <a:ext cx="15477019" cy="15477019"/>
          </a:xfrm>
          <a:custGeom>
            <a:avLst/>
            <a:gdLst/>
            <a:ahLst/>
            <a:cxnLst/>
            <a:rect r="r" b="b" t="t" l="l"/>
            <a:pathLst>
              <a:path h="15477019" w="15477019">
                <a:moveTo>
                  <a:pt x="0" y="0"/>
                </a:moveTo>
                <a:lnTo>
                  <a:pt x="15477019" y="0"/>
                </a:lnTo>
                <a:lnTo>
                  <a:pt x="15477019" y="15477018"/>
                </a:lnTo>
                <a:lnTo>
                  <a:pt x="0" y="15477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43339" y="3226617"/>
            <a:ext cx="16015961" cy="1193395"/>
          </a:xfrm>
          <a:custGeom>
            <a:avLst/>
            <a:gdLst/>
            <a:ahLst/>
            <a:cxnLst/>
            <a:rect r="r" b="b" t="t" l="l"/>
            <a:pathLst>
              <a:path h="1193395" w="16015961">
                <a:moveTo>
                  <a:pt x="0" y="0"/>
                </a:moveTo>
                <a:lnTo>
                  <a:pt x="16015961" y="0"/>
                </a:lnTo>
                <a:lnTo>
                  <a:pt x="16015961" y="1193396"/>
                </a:lnTo>
                <a:lnTo>
                  <a:pt x="0" y="1193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33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63608" y="5452284"/>
            <a:ext cx="6005548" cy="3806016"/>
          </a:xfrm>
          <a:custGeom>
            <a:avLst/>
            <a:gdLst/>
            <a:ahLst/>
            <a:cxnLst/>
            <a:rect r="r" b="b" t="t" l="l"/>
            <a:pathLst>
              <a:path h="3806016" w="6005548">
                <a:moveTo>
                  <a:pt x="0" y="0"/>
                </a:moveTo>
                <a:lnTo>
                  <a:pt x="6005548" y="0"/>
                </a:lnTo>
                <a:lnTo>
                  <a:pt x="6005548" y="3806016"/>
                </a:lnTo>
                <a:lnTo>
                  <a:pt x="0" y="38060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79864" y="5356396"/>
            <a:ext cx="6156851" cy="3901904"/>
          </a:xfrm>
          <a:custGeom>
            <a:avLst/>
            <a:gdLst/>
            <a:ahLst/>
            <a:cxnLst/>
            <a:rect r="r" b="b" t="t" l="l"/>
            <a:pathLst>
              <a:path h="3901904" w="6156851">
                <a:moveTo>
                  <a:pt x="0" y="0"/>
                </a:moveTo>
                <a:lnTo>
                  <a:pt x="6156850" y="0"/>
                </a:lnTo>
                <a:lnTo>
                  <a:pt x="6156850" y="3901904"/>
                </a:lnTo>
                <a:lnTo>
                  <a:pt x="0" y="39019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06235" y="729959"/>
            <a:ext cx="7255679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sz="11390" spc="-717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Demo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7644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13340796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6519592"/>
                </a:moveTo>
                <a:lnTo>
                  <a:pt x="1517286" y="6519592"/>
                </a:lnTo>
                <a:lnTo>
                  <a:pt x="1517286" y="0"/>
                </a:lnTo>
                <a:lnTo>
                  <a:pt x="0" y="0"/>
                </a:lnTo>
                <a:lnTo>
                  <a:pt x="0" y="65195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7207" y="1883704"/>
            <a:ext cx="1517287" cy="6519591"/>
          </a:xfrm>
          <a:custGeom>
            <a:avLst/>
            <a:gdLst/>
            <a:ahLst/>
            <a:cxnLst/>
            <a:rect r="r" b="b" t="t" l="l"/>
            <a:pathLst>
              <a:path h="6519591" w="1517287">
                <a:moveTo>
                  <a:pt x="0" y="0"/>
                </a:moveTo>
                <a:lnTo>
                  <a:pt x="1517287" y="0"/>
                </a:lnTo>
                <a:lnTo>
                  <a:pt x="1517287" y="6519592"/>
                </a:lnTo>
                <a:lnTo>
                  <a:pt x="0" y="6519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7278" y="2105450"/>
            <a:ext cx="7426219" cy="126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3"/>
              </a:lnSpc>
            </a:pPr>
            <a:r>
              <a:rPr lang="en-US" sz="10355" spc="-652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Impact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95170"/>
            <a:ext cx="8192902" cy="536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The package provides a unified, one-call interface to automatically fetch, align, and integrate heterogeneous macro-level data sources.</a:t>
            </a:r>
          </a:p>
          <a:p>
            <a:pPr algn="l">
              <a:lnSpc>
                <a:spcPts val="2503"/>
              </a:lnSpc>
            </a:pP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No existing industry package provides the full end-to-end capability</a:t>
            </a:r>
          </a:p>
          <a:p>
            <a:pPr algn="l">
              <a:lnSpc>
                <a:spcPts val="2503"/>
              </a:lnSpc>
            </a:pP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It standardizes mixed-frequency macro data into a consistent daily time series using reproducible, built-in transformation rules, eliminating ad-hoc alignment and manual preprocessing.</a:t>
            </a:r>
          </a:p>
          <a:p>
            <a:pPr algn="l">
              <a:lnSpc>
                <a:spcPts val="2503"/>
              </a:lnSpc>
            </a:pPr>
          </a:p>
          <a:p>
            <a:pPr algn="l" marL="540431" indent="-270216" lvl="1">
              <a:lnSpc>
                <a:spcPts val="2503"/>
              </a:lnSpc>
              <a:buFont typeface="Arial"/>
              <a:buChar char="•"/>
            </a:pPr>
            <a:r>
              <a:rPr lang="en-US" sz="2503">
                <a:solidFill>
                  <a:srgbClr val="FFFFFF"/>
                </a:solidFill>
                <a:latin typeface="Arial Unicode"/>
                <a:ea typeface="Arial Unicode"/>
                <a:cs typeface="Arial Unicode"/>
                <a:sym typeface="Arial Unicode"/>
              </a:rPr>
              <a:t>By drastically reducing data preparation time and improving reproducibility, the solution enables analysts to focus on insight generation, faster trend discovery, and more informed revenue analysis.</a:t>
            </a:r>
          </a:p>
          <a:p>
            <a:pPr algn="l">
              <a:lnSpc>
                <a:spcPts val="2503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12411" y="2100580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56273" y="-4674369"/>
            <a:ext cx="10179416" cy="10521360"/>
          </a:xfrm>
          <a:custGeom>
            <a:avLst/>
            <a:gdLst/>
            <a:ahLst/>
            <a:cxnLst/>
            <a:rect r="r" b="b" t="t" l="l"/>
            <a:pathLst>
              <a:path h="10521360" w="10179416">
                <a:moveTo>
                  <a:pt x="0" y="0"/>
                </a:moveTo>
                <a:lnTo>
                  <a:pt x="10179416" y="0"/>
                </a:lnTo>
                <a:lnTo>
                  <a:pt x="10179416" y="10521360"/>
                </a:lnTo>
                <a:lnTo>
                  <a:pt x="0" y="10521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46499" y="3124013"/>
            <a:ext cx="3484666" cy="4563991"/>
            <a:chOff x="0" y="0"/>
            <a:chExt cx="890986" cy="116695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470769" y="3352109"/>
            <a:ext cx="3036124" cy="303612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3"/>
              <a:stretch>
                <a:fillRect l="-6341" t="-21686" r="0" b="-37926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126444" y="3124013"/>
            <a:ext cx="3484666" cy="4563991"/>
            <a:chOff x="0" y="0"/>
            <a:chExt cx="890986" cy="116695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41602" y="3352109"/>
            <a:ext cx="3036124" cy="303612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4213" r="0" b="-3559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003564" y="3124013"/>
            <a:ext cx="3484666" cy="4563991"/>
            <a:chOff x="0" y="0"/>
            <a:chExt cx="890986" cy="1166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90986" cy="1166956"/>
            </a:xfrm>
            <a:custGeom>
              <a:avLst/>
              <a:gdLst/>
              <a:ahLst/>
              <a:cxnLst/>
              <a:rect r="r" b="b" t="t" l="l"/>
              <a:pathLst>
                <a:path h="1166956" w="890986">
                  <a:moveTo>
                    <a:pt x="46656" y="0"/>
                  </a:moveTo>
                  <a:lnTo>
                    <a:pt x="844330" y="0"/>
                  </a:lnTo>
                  <a:cubicBezTo>
                    <a:pt x="870097" y="0"/>
                    <a:pt x="890986" y="20889"/>
                    <a:pt x="890986" y="46656"/>
                  </a:cubicBezTo>
                  <a:lnTo>
                    <a:pt x="890986" y="1120300"/>
                  </a:lnTo>
                  <a:cubicBezTo>
                    <a:pt x="890986" y="1146067"/>
                    <a:pt x="870097" y="1166956"/>
                    <a:pt x="844330" y="1166956"/>
                  </a:cubicBezTo>
                  <a:lnTo>
                    <a:pt x="46656" y="1166956"/>
                  </a:lnTo>
                  <a:cubicBezTo>
                    <a:pt x="20889" y="1166956"/>
                    <a:pt x="0" y="1146067"/>
                    <a:pt x="0" y="1120300"/>
                  </a:cubicBezTo>
                  <a:lnTo>
                    <a:pt x="0" y="46656"/>
                  </a:lnTo>
                  <a:cubicBezTo>
                    <a:pt x="0" y="20889"/>
                    <a:pt x="20889" y="0"/>
                    <a:pt x="46656" y="0"/>
                  </a:cubicBez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90986" cy="1205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218721" y="3352109"/>
            <a:ext cx="3036124" cy="3036124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5899" y="0"/>
                  </a:moveTo>
                  <a:lnTo>
                    <a:pt x="766901" y="0"/>
                  </a:lnTo>
                  <a:cubicBezTo>
                    <a:pt x="792250" y="0"/>
                    <a:pt x="812800" y="20550"/>
                    <a:pt x="812800" y="45899"/>
                  </a:cubicBezTo>
                  <a:lnTo>
                    <a:pt x="812800" y="766901"/>
                  </a:lnTo>
                  <a:cubicBezTo>
                    <a:pt x="812800" y="792250"/>
                    <a:pt x="792250" y="812800"/>
                    <a:pt x="766901" y="812800"/>
                  </a:cubicBezTo>
                  <a:lnTo>
                    <a:pt x="45899" y="812800"/>
                  </a:lnTo>
                  <a:cubicBezTo>
                    <a:pt x="20550" y="812800"/>
                    <a:pt x="0" y="792250"/>
                    <a:pt x="0" y="766901"/>
                  </a:cubicBezTo>
                  <a:lnTo>
                    <a:pt x="0" y="45899"/>
                  </a:lnTo>
                  <a:cubicBezTo>
                    <a:pt x="0" y="20550"/>
                    <a:pt x="20550" y="0"/>
                    <a:pt x="45899" y="0"/>
                  </a:cubicBezTo>
                  <a:close/>
                </a:path>
              </a:pathLst>
            </a:custGeom>
            <a:blipFill>
              <a:blip r:embed="rId5"/>
              <a:stretch>
                <a:fillRect l="-7388" t="-15129" r="0" b="-4575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496138" y="1381125"/>
            <a:ext cx="733382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Our 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461656" y="6690989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Zaed Khan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41602" y="6690989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Ilakiya Yuvarani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18721" y="6690989"/>
            <a:ext cx="3036124" cy="331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7"/>
              </a:lnSpc>
            </a:pPr>
            <a:r>
              <a:rPr lang="en-US" b="true" sz="2781" spc="-17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Karthik Chandran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3141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50956" y="-2449544"/>
            <a:ext cx="15186088" cy="1518608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7B67F0">
                      <a:alpha val="100000"/>
                    </a:srgbClr>
                  </a:gs>
                  <a:gs pos="50000">
                    <a:srgbClr val="FFAFFF">
                      <a:alpha val="100000"/>
                    </a:srgbClr>
                  </a:gs>
                  <a:gs pos="100000">
                    <a:srgbClr val="AFEE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3135" y="-1637365"/>
            <a:ext cx="13561729" cy="1356172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0098CF">
                      <a:alpha val="100000"/>
                    </a:srgbClr>
                  </a:gs>
                  <a:gs pos="50000">
                    <a:srgbClr val="6171BB">
                      <a:alpha val="100000"/>
                    </a:srgbClr>
                  </a:gs>
                  <a:gs pos="100000">
                    <a:srgbClr val="E6EB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8" id="8"/>
          <p:cNvSpPr/>
          <p:nvPr/>
        </p:nvSpPr>
        <p:spPr>
          <a:xfrm>
            <a:off x="-3223252" y="509587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3268988" y="-731512"/>
            <a:ext cx="11750025" cy="1175002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sq">
              <a:gradFill>
                <a:gsLst>
                  <a:gs pos="0">
                    <a:srgbClr val="ED47E6">
                      <a:alpha val="100000"/>
                    </a:srgbClr>
                  </a:gs>
                  <a:gs pos="50000">
                    <a:srgbClr val="FD5EA5">
                      <a:alpha val="100000"/>
                    </a:srgbClr>
                  </a:gs>
                  <a:gs pos="100000">
                    <a:srgbClr val="FFAED2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2" id="12"/>
          <p:cNvSpPr/>
          <p:nvPr/>
        </p:nvSpPr>
        <p:spPr>
          <a:xfrm flipH="true">
            <a:off x="-4129105" y="5579821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flipH="true">
            <a:off x="-4903184" y="6067185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5019012" y="504825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ED47E6">
                    <a:alpha val="100000"/>
                  </a:srgbClr>
                </a:gs>
                <a:gs pos="50000">
                  <a:srgbClr val="FD5EA5">
                    <a:alpha val="100000"/>
                  </a:srgbClr>
                </a:gs>
                <a:gs pos="100000">
                  <a:srgbClr val="FFAED2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15905815" y="5532196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0098CF">
                    <a:alpha val="100000"/>
                  </a:srgbClr>
                </a:gs>
                <a:gs pos="50000">
                  <a:srgbClr val="6171BB">
                    <a:alpha val="100000"/>
                  </a:srgbClr>
                </a:gs>
                <a:gs pos="100000">
                  <a:srgbClr val="E6EB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H="true">
            <a:off x="16670369" y="6114810"/>
            <a:ext cx="6492240" cy="0"/>
          </a:xfrm>
          <a:prstGeom prst="line">
            <a:avLst/>
          </a:prstGeom>
          <a:ln cap="flat" w="95250">
            <a:gradFill>
              <a:gsLst>
                <a:gs pos="0">
                  <a:srgbClr val="7B67F0">
                    <a:alpha val="100000"/>
                  </a:srgbClr>
                </a:gs>
                <a:gs pos="50000">
                  <a:srgbClr val="FFAFFF">
                    <a:alpha val="100000"/>
                  </a:srgbClr>
                </a:gs>
                <a:gs pos="100000">
                  <a:srgbClr val="AFEE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5615649" y="4838718"/>
            <a:ext cx="7333825" cy="1399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11513" spc="-725" b="true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DAG_F7hvoWA</dc:identifier>
  <dcterms:modified xsi:type="dcterms:W3CDTF">2011-08-01T06:04:30Z</dcterms:modified>
  <cp:revision>1</cp:revision>
  <dc:title>a.u.r.o.r.a</dc:title>
</cp:coreProperties>
</file>